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7"/>
  </p:notesMasterIdLst>
  <p:sldIdLst>
    <p:sldId id="572" r:id="rId2"/>
    <p:sldId id="592" r:id="rId3"/>
    <p:sldId id="593" r:id="rId4"/>
    <p:sldId id="582" r:id="rId5"/>
    <p:sldId id="583" r:id="rId6"/>
    <p:sldId id="589" r:id="rId7"/>
    <p:sldId id="585" r:id="rId8"/>
    <p:sldId id="586" r:id="rId9"/>
    <p:sldId id="587" r:id="rId10"/>
    <p:sldId id="570" r:id="rId11"/>
    <p:sldId id="588" r:id="rId12"/>
    <p:sldId id="579" r:id="rId13"/>
    <p:sldId id="564" r:id="rId14"/>
    <p:sldId id="594" r:id="rId15"/>
    <p:sldId id="595" r:id="rId1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5pPr>
    <a:lvl6pPr marL="2286000" algn="l" defTabSz="914400" rtl="0" eaLnBrk="1" latinLnBrk="0" hangingPunct="1"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6pPr>
    <a:lvl7pPr marL="2743200" algn="l" defTabSz="914400" rtl="0" eaLnBrk="1" latinLnBrk="0" hangingPunct="1"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7pPr>
    <a:lvl8pPr marL="3200400" algn="l" defTabSz="914400" rtl="0" eaLnBrk="1" latinLnBrk="0" hangingPunct="1"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8pPr>
    <a:lvl9pPr marL="3657600" algn="l" defTabSz="914400" rtl="0" eaLnBrk="1" latinLnBrk="0" hangingPunct="1">
      <a:defRPr sz="4000" kern="1200">
        <a:solidFill>
          <a:srgbClr val="000000"/>
        </a:solidFill>
        <a:latin typeface="Gill Sans" charset="0"/>
        <a:ea typeface="Heiti SC Light" charset="0"/>
        <a:cs typeface="Heiti SC Light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3C312A"/>
    <a:srgbClr val="614325"/>
    <a:srgbClr val="916437"/>
    <a:srgbClr val="973131"/>
    <a:srgbClr val="8A8A8A"/>
    <a:srgbClr val="918E83"/>
    <a:srgbClr val="6A7BAA"/>
    <a:srgbClr val="9486AC"/>
    <a:srgbClr val="565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9" autoAdjust="0"/>
    <p:restoredTop sz="87075" autoAdjust="0"/>
  </p:normalViewPr>
  <p:slideViewPr>
    <p:cSldViewPr>
      <p:cViewPr>
        <p:scale>
          <a:sx n="53" d="100"/>
          <a:sy n="53" d="100"/>
        </p:scale>
        <p:origin x="-1368" y="-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652" y="-96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600604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pic>
        <p:nvPicPr>
          <p:cNvPr id="72705" name="Picture 1" descr="F:\文件\PPT制作\ppt底\铁骑底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94" y="196422"/>
            <a:ext cx="5357850" cy="4018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125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29ED27C-3808-4A42-A66F-9B68FDF7B46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43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222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6168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29ED27C-3808-4A42-A66F-9B68FDF7B46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05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21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039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8653" y="700220"/>
            <a:ext cx="11430000" cy="1947842"/>
          </a:xfrm>
        </p:spPr>
        <p:txBody>
          <a:bodyPr/>
          <a:lstStyle>
            <a:lvl1pPr>
              <a:defRPr sz="4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9792" y="3436640"/>
            <a:ext cx="11053762" cy="1936750"/>
          </a:xfrm>
        </p:spPr>
        <p:txBody>
          <a:bodyPr anchor="t"/>
          <a:lstStyle>
            <a:lvl1pPr algn="ctr">
              <a:defRPr sz="6600" b="0" cap="all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60" y="0"/>
            <a:ext cx="11430000" cy="2019280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>
            <a:lvl1pPr>
              <a:defRPr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5856" y="8977313"/>
            <a:ext cx="2159000" cy="7762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97580" y="556200"/>
            <a:ext cx="114300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610" y="1132280"/>
            <a:ext cx="114300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zh-CN" dirty="0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zh-CN" dirty="0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zh-CN" dirty="0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zh-CN" dirty="0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2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6" r:id="rId13"/>
    <p:sldLayoutId id="2147483727" r:id="rId14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Heiti SC Light" charset="0"/>
          <a:cs typeface="Heiti SC Light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  <a:sym typeface="Helvetica Neue Light" charset="0"/>
        </a:defRPr>
      </a:lvl5pPr>
      <a:lvl6pPr marL="25908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6pPr>
      <a:lvl7pPr marL="30480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7pPr>
      <a:lvl8pPr marL="35052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8pPr>
      <a:lvl9pPr marL="3962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386574" y="7973230"/>
            <a:ext cx="9103360" cy="1016007"/>
          </a:xfrm>
        </p:spPr>
        <p:txBody>
          <a:bodyPr/>
          <a:lstStyle/>
          <a:p>
            <a:r>
              <a:rPr lang="en-US" altLang="zh-CN" sz="6600" b="1" dirty="0" smtClean="0"/>
              <a:t>《Iron Knight》</a:t>
            </a:r>
            <a:endParaRPr lang="zh-CN" altLang="en-US" sz="6600" b="1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82"/>
          <a:stretch/>
        </p:blipFill>
        <p:spPr>
          <a:xfrm>
            <a:off x="38930" y="1348310"/>
            <a:ext cx="12989820" cy="64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29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They love to be approved!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240" y="2438384"/>
            <a:ext cx="11704320" cy="6436925"/>
          </a:xfrm>
        </p:spPr>
        <p:txBody>
          <a:bodyPr>
            <a:normAutofit/>
          </a:bodyPr>
          <a:lstStyle/>
          <a:p>
            <a:pPr algn="ctr"/>
            <a:endParaRPr lang="en-US" altLang="zh-CN" dirty="0" smtClean="0"/>
          </a:p>
          <a:p>
            <a:pPr algn="ctr">
              <a:buNone/>
            </a:pPr>
            <a:r>
              <a:rPr lang="en-US" altLang="zh-CN" dirty="0"/>
              <a:t>The first powerful war online game in </a:t>
            </a:r>
            <a:r>
              <a:rPr lang="en-US" altLang="zh-CN" dirty="0" smtClean="0"/>
              <a:t>Global</a:t>
            </a:r>
          </a:p>
          <a:p>
            <a:pPr algn="ctr">
              <a:buNone/>
            </a:pPr>
            <a:r>
              <a:rPr lang="en-US" altLang="zh-CN" dirty="0" smtClean="0"/>
              <a:t>Should be where the same strong men gather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 algn="ctr">
              <a:buNone/>
            </a:pPr>
            <a:r>
              <a:rPr lang="en-US" altLang="zh-CN" dirty="0" smtClean="0"/>
              <a:t>Should be where the strong man try and fight</a:t>
            </a:r>
            <a:r>
              <a:rPr lang="zh-CN" altLang="en-US" dirty="0" smtClean="0"/>
              <a:t>！</a:t>
            </a:r>
            <a:endParaRPr lang="en-US" altLang="zh-CN" dirty="0" smtClean="0"/>
          </a:p>
          <a:p>
            <a:pPr algn="ctr">
              <a:buNone/>
            </a:pPr>
            <a:endParaRPr lang="en-US" altLang="zh-CN" dirty="0" smtClean="0"/>
          </a:p>
          <a:p>
            <a:pPr algn="ctr">
              <a:buNone/>
            </a:pPr>
            <a:endParaRPr lang="en-US" altLang="zh-CN" dirty="0"/>
          </a:p>
          <a:p>
            <a:pPr algn="ctr">
              <a:buNone/>
            </a:pPr>
            <a:r>
              <a:rPr lang="en-US" altLang="zh-CN" sz="3413" dirty="0" smtClean="0"/>
              <a:t>Here is the place where you show </a:t>
            </a:r>
            <a:r>
              <a:rPr lang="en-US" altLang="zh-CN" sz="3413" dirty="0" err="1" smtClean="0"/>
              <a:t>yourslef</a:t>
            </a:r>
            <a:r>
              <a:rPr lang="zh-CN" altLang="en-US" sz="3413" dirty="0" smtClean="0"/>
              <a:t>！</a:t>
            </a:r>
            <a:endParaRPr lang="en-US" sz="3413" dirty="0"/>
          </a:p>
          <a:p>
            <a:pPr algn="ctr">
              <a:buNone/>
            </a:pPr>
            <a:endParaRPr lang="en-US" altLang="zh-CN" dirty="0" smtClean="0"/>
          </a:p>
        </p:txBody>
      </p:sp>
      <p:sp>
        <p:nvSpPr>
          <p:cNvPr id="4" name="下箭头 3"/>
          <p:cNvSpPr/>
          <p:nvPr/>
        </p:nvSpPr>
        <p:spPr>
          <a:xfrm>
            <a:off x="6146797" y="5473273"/>
            <a:ext cx="711205" cy="60960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89"/>
          </a:p>
        </p:txBody>
      </p:sp>
    </p:spTree>
    <p:extLst>
      <p:ext uri="{BB962C8B-B14F-4D97-AF65-F5344CB8AC3E}">
        <p14:creationId xmlns:p14="http://schemas.microsoft.com/office/powerpoint/2010/main" val="1427852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Product position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1159" y="7924821"/>
            <a:ext cx="11704320" cy="142241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en-US" altLang="zh-CN" sz="2560" i="1" dirty="0" smtClean="0"/>
              <a:t>《Iron Knight</a:t>
            </a:r>
            <a:r>
              <a:rPr lang="en-US" sz="2560" i="1" dirty="0" smtClean="0"/>
              <a:t>》 encourage the  strong men to pursue themselves in the war!</a:t>
            </a:r>
            <a:r>
              <a:rPr lang="zh-CN" altLang="en-US" sz="2560" i="1" dirty="0" smtClean="0"/>
              <a:t>  </a:t>
            </a:r>
            <a:r>
              <a:rPr lang="en-US" altLang="zh-CN" sz="2560" i="1" dirty="0" smtClean="0"/>
              <a:t>If you have strengths, don’t miss this war, Iron Knight</a:t>
            </a:r>
            <a:r>
              <a:rPr lang="zh-CN" altLang="en-US" sz="2560" i="1" dirty="0" smtClean="0"/>
              <a:t>！</a:t>
            </a:r>
            <a:endParaRPr lang="zh-CN" altLang="en-US" sz="2560" i="1" dirty="0"/>
          </a:p>
        </p:txBody>
      </p:sp>
      <p:sp>
        <p:nvSpPr>
          <p:cNvPr id="4" name="椭圆 3"/>
          <p:cNvSpPr/>
          <p:nvPr/>
        </p:nvSpPr>
        <p:spPr>
          <a:xfrm>
            <a:off x="2235170" y="2641585"/>
            <a:ext cx="4876834" cy="3352823"/>
          </a:xfrm>
          <a:prstGeom prst="ellipse">
            <a:avLst/>
          </a:prstGeom>
          <a:solidFill>
            <a:srgbClr val="95373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413" dirty="0" smtClean="0">
                <a:latin typeface="微软雅黑" pitchFamily="34" charset="-122"/>
                <a:ea typeface="微软雅黑" pitchFamily="34" charset="-122"/>
              </a:rPr>
              <a:t>War with real power</a:t>
            </a:r>
            <a:endParaRPr lang="zh-CN" altLang="en-US" sz="341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5997" y="2641585"/>
            <a:ext cx="4876834" cy="3352823"/>
          </a:xfrm>
          <a:prstGeom prst="ellipse">
            <a:avLst/>
          </a:prstGeom>
          <a:solidFill>
            <a:schemeClr val="accent3">
              <a:lumMod val="75000"/>
              <a:alpha val="5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413" dirty="0" smtClean="0">
                <a:latin typeface="微软雅黑" pitchFamily="34" charset="-122"/>
                <a:ea typeface="微软雅黑" pitchFamily="34" charset="-122"/>
              </a:rPr>
              <a:t>Show the strength</a:t>
            </a:r>
            <a:r>
              <a:rPr lang="zh-CN" altLang="en-US" sz="3413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413" dirty="0">
                <a:latin typeface="微软雅黑" pitchFamily="34" charset="-122"/>
                <a:ea typeface="微软雅黑" pitchFamily="34" charset="-122"/>
              </a:rPr>
              <a:t>VS</a:t>
            </a:r>
            <a:r>
              <a:rPr lang="zh-CN" altLang="en-US" sz="3413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413" dirty="0" smtClean="0">
                <a:latin typeface="微软雅黑" pitchFamily="34" charset="-122"/>
                <a:ea typeface="微软雅黑" pitchFamily="34" charset="-122"/>
              </a:rPr>
              <a:t>can’t show </a:t>
            </a:r>
            <a:r>
              <a:rPr lang="en-US" altLang="zh-CN" sz="3413" dirty="0" err="1" smtClean="0">
                <a:latin typeface="微软雅黑" pitchFamily="34" charset="-122"/>
                <a:ea typeface="微软雅黑" pitchFamily="34" charset="-122"/>
              </a:rPr>
              <a:t>yoursleves</a:t>
            </a:r>
            <a:endParaRPr lang="zh-CN" altLang="en-US" sz="341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299198" y="5791206"/>
            <a:ext cx="812806" cy="50800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89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83191" y="6502412"/>
            <a:ext cx="2844820" cy="914406"/>
          </a:xfrm>
          <a:prstGeom prst="rect">
            <a:avLst/>
          </a:prstGeom>
          <a:solidFill>
            <a:srgbClr val="31859C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413" b="1" dirty="0" smtClean="0">
                <a:latin typeface="微软雅黑" pitchFamily="34" charset="-122"/>
                <a:ea typeface="微软雅黑" pitchFamily="34" charset="-122"/>
              </a:rPr>
              <a:t>Fearless!</a:t>
            </a:r>
            <a:endParaRPr lang="zh-CN" altLang="en-US" sz="3413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601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9" y="3860793"/>
            <a:ext cx="11704320" cy="1625600"/>
          </a:xfrm>
        </p:spPr>
        <p:txBody>
          <a:bodyPr/>
          <a:lstStyle/>
          <a:p>
            <a:r>
              <a:rPr lang="en-US" altLang="zh-CN" b="1" dirty="0" smtClean="0"/>
              <a:t>Key words that show the attitude </a:t>
            </a:r>
            <a:r>
              <a:rPr lang="en-US" altLang="zh-CN" b="1" dirty="0" err="1" smtClean="0"/>
              <a:t>of《Iron</a:t>
            </a:r>
            <a:r>
              <a:rPr lang="en-US" altLang="zh-CN" b="1" dirty="0" smtClean="0"/>
              <a:t> Knight》</a:t>
            </a:r>
            <a:r>
              <a:rPr lang="zh-CN" altLang="en-US" b="1" dirty="0" smtClean="0"/>
              <a:t>？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86759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Attitude </a:t>
            </a:r>
            <a:r>
              <a:rPr lang="en-US" altLang="zh-CN" dirty="0" err="1" smtClean="0"/>
              <a:t>definiton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4242377" y="2572480"/>
            <a:ext cx="2133615" cy="225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刀剑\刀剑2\图\无标题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20" y="3153348"/>
            <a:ext cx="2536336" cy="3739732"/>
          </a:xfrm>
          <a:prstGeom prst="rect">
            <a:avLst/>
          </a:prstGeom>
          <a:noFill/>
        </p:spPr>
      </p:pic>
      <p:pic>
        <p:nvPicPr>
          <p:cNvPr id="1027" name="Picture 3" descr="E:\个人\有意思的图\27_102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7880" y="3148560"/>
            <a:ext cx="2536336" cy="3717184"/>
          </a:xfrm>
          <a:prstGeom prst="rect">
            <a:avLst/>
          </a:prstGeom>
          <a:noFill/>
        </p:spPr>
      </p:pic>
      <p:pic>
        <p:nvPicPr>
          <p:cNvPr id="1028" name="Picture 4" descr="E:\个人\电影海报\20079121626557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2252" y="3150334"/>
            <a:ext cx="2536336" cy="369150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65520" y="5842057"/>
            <a:ext cx="2536336" cy="1023687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Hard</a:t>
            </a:r>
            <a:endParaRPr lang="en-US" altLang="zh-CN" sz="2276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707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Dare to think and dare to do it!</a:t>
            </a:r>
            <a:endParaRPr lang="en-US" altLang="zh-CN" sz="1707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57880" y="5842057"/>
            <a:ext cx="2536336" cy="1023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Display</a:t>
            </a:r>
            <a:endParaRPr lang="en-US" altLang="zh-CN" sz="2276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Dare t</a:t>
            </a: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o show a man’s character inside</a:t>
            </a:r>
            <a:endParaRPr lang="en-US" altLang="zh-CN" sz="2276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22250" y="5842057"/>
            <a:ext cx="2536336" cy="102368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Fearless</a:t>
            </a:r>
            <a:endParaRPr lang="en-US" altLang="zh-CN" sz="1707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707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I want to fight to the end even I lose!</a:t>
            </a:r>
            <a:endParaRPr lang="en-US" altLang="zh-CN" sz="28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41" y="3148560"/>
            <a:ext cx="2271455" cy="27516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942600" y="5814599"/>
            <a:ext cx="2536336" cy="1023687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Bloody</a:t>
            </a:r>
            <a:endParaRPr lang="en-US" altLang="zh-CN" sz="2276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707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To fight is in my DNA!</a:t>
            </a:r>
            <a:endParaRPr lang="en-US" altLang="zh-CN" sz="1707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80" y="3148560"/>
            <a:ext cx="2160300" cy="30753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546540" y="5783460"/>
            <a:ext cx="2536336" cy="1023687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Strength</a:t>
            </a:r>
          </a:p>
          <a:p>
            <a:pPr algn="ctr">
              <a:lnSpc>
                <a:spcPct val="120000"/>
              </a:lnSpc>
            </a:pPr>
            <a:r>
              <a:rPr lang="en-US" altLang="zh-CN" sz="2276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I don’t have their guns and any aids but I have enough power!</a:t>
            </a:r>
            <a:endParaRPr lang="en-US" altLang="zh-CN" sz="2276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814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3560" y="268160"/>
            <a:ext cx="11430000" cy="1947842"/>
          </a:xfrm>
        </p:spPr>
        <p:txBody>
          <a:bodyPr/>
          <a:lstStyle/>
          <a:p>
            <a:r>
              <a:rPr lang="en-US" altLang="zh-CN" dirty="0" smtClean="0"/>
              <a:t>Original picture style</a:t>
            </a:r>
            <a:br>
              <a:rPr lang="en-US" altLang="zh-CN" dirty="0" smtClean="0"/>
            </a:br>
            <a:endParaRPr lang="zh-CN" altLang="en-US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70" y="2860520"/>
            <a:ext cx="3324689" cy="5201376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51" y="1420320"/>
            <a:ext cx="4382112" cy="5010850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07" y="5596900"/>
            <a:ext cx="5005765" cy="31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478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08653" y="700220"/>
            <a:ext cx="11430000" cy="1947842"/>
          </a:xfrm>
        </p:spPr>
        <p:txBody>
          <a:bodyPr/>
          <a:lstStyle/>
          <a:p>
            <a:r>
              <a:rPr lang="en-US" altLang="zh-CN" dirty="0" smtClean="0"/>
              <a:t>Game </a:t>
            </a:r>
            <a:r>
              <a:rPr lang="en-US" altLang="zh-CN" dirty="0" err="1" smtClean="0"/>
              <a:t>screenhots</a:t>
            </a:r>
            <a:r>
              <a:rPr lang="en-US" altLang="zh-CN" dirty="0" smtClean="0"/>
              <a:t>:</a:t>
            </a:r>
            <a:endParaRPr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20" y="2744786"/>
            <a:ext cx="4315712" cy="2861534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0" y="6081836"/>
            <a:ext cx="4691425" cy="2997047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73" y="2744786"/>
            <a:ext cx="4761063" cy="2708093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20" y="6081836"/>
            <a:ext cx="4415376" cy="28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6566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3" y="1636440"/>
            <a:ext cx="5374615" cy="3404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-29753" y="5524717"/>
            <a:ext cx="12623080" cy="37044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36000" rIns="508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63600" indent="-406400" algn="l">
              <a:lnSpc>
                <a:spcPct val="150000"/>
              </a:lnSpc>
              <a:spcBef>
                <a:spcPts val="2400"/>
              </a:spcBef>
              <a:buSzPct val="46000"/>
            </a:pP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     &lt;Iron Knight&gt; is an important creative 3D action online game developed by North Lights Game Studio under </a:t>
            </a:r>
            <a:r>
              <a:rPr lang="en-US" altLang="zh-CN" sz="1800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Tencent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 Game in 2013. This game restores the famous battles in Chinese history.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P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layers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can play different 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corps using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rich cold 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weapons to ride, shoot, stab or hack. Its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abundant 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combat modes, diverse collocation of corps and military commanders, real battlefield environment and grand battle scale with hundreds of people will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bring different 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experience of real war.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In addition, 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the derivative product and social play of this game such as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card collection</a:t>
            </a: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, home and military construction  build </a:t>
            </a:r>
            <a:r>
              <a:rPr lang="en-US" altLang="zh-CN" sz="180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</a:effectLst>
                <a:latin typeface="Adobe 黑体 Std R" pitchFamily="34" charset="-122"/>
                <a:ea typeface="Adobe 黑体 Std R" pitchFamily="34" charset="-122"/>
              </a:rPr>
              <a:t>social play will make the entire war experience more fullness.</a:t>
            </a:r>
          </a:p>
          <a:p>
            <a:pPr marL="863600" indent="-406400" algn="l">
              <a:lnSpc>
                <a:spcPct val="150000"/>
              </a:lnSpc>
              <a:spcBef>
                <a:spcPts val="2400"/>
              </a:spcBef>
              <a:buSzPct val="46000"/>
            </a:pPr>
            <a:endParaRPr lang="zh-CN" altLang="en-US" sz="1800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774D23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1"/>
                <a:tileRect/>
              </a:gra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</a:effectLst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471861" y="1500621"/>
            <a:ext cx="5941800" cy="3464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36000" rIns="508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63600" indent="-406400" algn="l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Product name: Iron </a:t>
            </a:r>
            <a:r>
              <a:rPr lang="en-US" altLang="zh-CN" sz="1800" dirty="0" err="1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Knightn</a:t>
            </a:r>
            <a:endParaRPr lang="zh-CN" altLang="en-US" sz="1800" dirty="0" smtClean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774D23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1"/>
                <a:tileRect/>
              </a:gra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  <a:p>
            <a:pPr marL="863600" indent="-406400" algn="l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Game style: Action</a:t>
            </a:r>
            <a:endParaRPr lang="zh-CN" altLang="en-US" sz="1800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774D23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1"/>
                <a:tileRect/>
              </a:gra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  <a:p>
            <a:pPr marL="863600" indent="-406400" algn="l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Art style: 3D realistic</a:t>
            </a:r>
            <a:endParaRPr lang="zh-CN" altLang="en-US" sz="1800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774D23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1"/>
                <a:tileRect/>
              </a:gra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  <a:p>
            <a:pPr marL="863600" indent="-406400" algn="l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1800" dirty="0" smtClean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774D23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Project background:  Product is now in development process, hasn’t been tested.</a:t>
            </a:r>
            <a:endParaRPr lang="zh-CN" altLang="en-US" sz="1800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774D23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1"/>
                <a:tileRect/>
              </a:gra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  <a:p>
            <a:pPr marL="863600" indent="-406400" algn="l">
              <a:lnSpc>
                <a:spcPct val="130000"/>
              </a:lnSpc>
              <a:spcBef>
                <a:spcPts val="2400"/>
              </a:spcBef>
              <a:buSzPct val="46000"/>
              <a:buFontTx/>
              <a:buChar char="•"/>
            </a:pPr>
            <a:endParaRPr lang="zh-CN" altLang="en-US" sz="1800" dirty="0">
              <a:ln w="18415" cmpd="sng">
                <a:noFill/>
                <a:prstDash val="solid"/>
              </a:ln>
              <a:gradFill flip="none" rotWithShape="1">
                <a:gsLst>
                  <a:gs pos="0">
                    <a:srgbClr val="774D23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6200000" scaled="1"/>
                <a:tileRect/>
              </a:gra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94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6286376" y="2000990"/>
            <a:ext cx="4877406" cy="98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36000" rIns="508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63600" lvl="0" indent="-406400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The </a:t>
            </a:r>
            <a:r>
              <a:rPr lang="en-US" altLang="zh-CN" sz="24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bloody battle </a:t>
            </a: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to restore the nature of arm </a:t>
            </a:r>
            <a:endParaRPr lang="en-US" altLang="zh-CN" sz="2400" dirty="0" smtClean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214368" y="6867012"/>
            <a:ext cx="5184576" cy="98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36000" rIns="508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63600" lvl="0" indent="-406400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The famous battle to reflect the history</a:t>
            </a:r>
            <a:endParaRPr lang="en-US" altLang="zh-CN" sz="2400" dirty="0" smtClean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132791" y="4276695"/>
            <a:ext cx="5184576" cy="986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36000" rIns="508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63600" lvl="0" indent="-406400">
              <a:lnSpc>
                <a:spcPct val="130000"/>
              </a:lnSpc>
              <a:spcBef>
                <a:spcPts val="2400"/>
              </a:spcBef>
              <a:buSzPct val="46000"/>
            </a:pPr>
            <a:r>
              <a:rPr lang="en-US" altLang="zh-CN" sz="24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bg2">
                      <a:lumMod val="75000"/>
                      <a:lumOff val="25000"/>
                      <a:alpha val="40000"/>
                    </a:schemeClr>
                  </a:glow>
                  <a:outerShdw blurRad="63500" dir="3600000" algn="tl" rotWithShape="0">
                    <a:srgbClr val="000000"/>
                  </a:outerShdw>
                </a:effectLst>
                <a:latin typeface="Adobe 黑体 Std R" pitchFamily="34" charset="-122"/>
                <a:ea typeface="Adobe 黑体 Std R" pitchFamily="34" charset="-122"/>
              </a:rPr>
              <a:t>The abundant modes to restore the original battle</a:t>
            </a:r>
            <a:endParaRPr lang="en-US" altLang="zh-CN" sz="2400" dirty="0" smtClean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glow rad="139700">
                  <a:schemeClr val="bg2">
                    <a:lumMod val="75000"/>
                    <a:lumOff val="25000"/>
                    <a:alpha val="40000"/>
                  </a:schemeClr>
                </a:glow>
                <a:outerShdw blurRad="63500" dir="3600000" algn="tl" rotWithShape="0">
                  <a:srgbClr val="000000"/>
                </a:outerShdw>
              </a:effectLst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11" name="图片 10" descr="221509989287.JPG"/>
          <p:cNvPicPr>
            <a:picLocks noChangeAspect="1"/>
          </p:cNvPicPr>
          <p:nvPr/>
        </p:nvPicPr>
        <p:blipFill>
          <a:blip r:embed="rId2" cstate="print"/>
          <a:srcRect b="6054"/>
          <a:stretch>
            <a:fillRect/>
          </a:stretch>
        </p:blipFill>
        <p:spPr>
          <a:xfrm>
            <a:off x="597744" y="1276401"/>
            <a:ext cx="4608512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l="2823" r="3073"/>
          <a:stretch>
            <a:fillRect/>
          </a:stretch>
        </p:blipFill>
        <p:spPr bwMode="auto">
          <a:xfrm>
            <a:off x="597744" y="3652664"/>
            <a:ext cx="4616036" cy="239585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图片 12" descr="pics_allencpp_1283682041.jpg"/>
          <p:cNvPicPr>
            <a:picLocks noChangeAspect="1"/>
          </p:cNvPicPr>
          <p:nvPr/>
        </p:nvPicPr>
        <p:blipFill>
          <a:blip r:embed="rId4" cstate="print"/>
          <a:srcRect b="7162"/>
          <a:stretch>
            <a:fillRect/>
          </a:stretch>
        </p:blipFill>
        <p:spPr>
          <a:xfrm>
            <a:off x="525736" y="6254556"/>
            <a:ext cx="4671905" cy="229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832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Examine the product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240" y="2275842"/>
            <a:ext cx="11704320" cy="772146"/>
          </a:xfrm>
        </p:spPr>
        <p:txBody>
          <a:bodyPr/>
          <a:lstStyle/>
          <a:p>
            <a:r>
              <a:rPr lang="en-US" altLang="zh-CN" dirty="0" smtClean="0"/>
              <a:t>Product analysis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5094" y="3047987"/>
            <a:ext cx="2030885" cy="522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1100" dirty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Characteristics</a:t>
            </a: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 play: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Game theme: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Game style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Art style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The backside of the product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Sales information:</a:t>
            </a:r>
            <a:endParaRPr lang="zh-CN" altLang="en-US" sz="2844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rot="5400000">
            <a:off x="-1319726" y="5891678"/>
            <a:ext cx="5283237" cy="2258"/>
          </a:xfrm>
          <a:prstGeom prst="line">
            <a:avLst/>
          </a:prstGeom>
          <a:ln w="254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06509" y="3047987"/>
            <a:ext cx="6096043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Cold weapons </a:t>
            </a:r>
            <a:r>
              <a:rPr lang="en-US" altLang="zh-CN" sz="2000" dirty="0" err="1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strightforward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 fight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Restore the famous battles and battle commanders in Chinese history</a:t>
            </a:r>
            <a:endParaRPr lang="en-US" altLang="zh-CN" sz="2000" dirty="0" smtClean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3D</a:t>
            </a:r>
            <a:r>
              <a:rPr lang="zh-CN" altLang="en-US" sz="2000" dirty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Realistic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Halest, Straightforward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400" dirty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/</a:t>
            </a:r>
            <a:endParaRPr lang="en-US" altLang="zh-CN" sz="2400" dirty="0" smtClean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zh-CN" altLang="en-US" sz="24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？</a:t>
            </a:r>
            <a:endParaRPr lang="zh-CN" altLang="en-US" sz="24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432814" y="3251188"/>
            <a:ext cx="3048021" cy="4673633"/>
            <a:chOff x="5929322" y="2285992"/>
            <a:chExt cx="2143140" cy="3286148"/>
          </a:xfrm>
        </p:grpSpPr>
        <p:sp>
          <p:nvSpPr>
            <p:cNvPr id="8" name="右箭头 7"/>
            <p:cNvSpPr/>
            <p:nvPr/>
          </p:nvSpPr>
          <p:spPr>
            <a:xfrm>
              <a:off x="5929322" y="3571876"/>
              <a:ext cx="571504" cy="57150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786578" y="2285992"/>
              <a:ext cx="1285884" cy="3286148"/>
              <a:chOff x="6786578" y="2285992"/>
              <a:chExt cx="1285884" cy="328614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6786578" y="2285992"/>
                <a:ext cx="1285884" cy="1285884"/>
              </a:xfrm>
              <a:prstGeom prst="ellipse">
                <a:avLst/>
              </a:prstGeom>
              <a:solidFill>
                <a:srgbClr val="953735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豪爽</a:t>
                </a:r>
                <a:endParaRPr lang="en-US" altLang="zh-CN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r>
                  <a:rPr lang="zh-CN" altLang="en-US" sz="28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战斗</a:t>
                </a:r>
                <a:endParaRPr lang="zh-CN" altLang="en-US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6786578" y="3286124"/>
                <a:ext cx="1285884" cy="1285884"/>
              </a:xfrm>
              <a:prstGeom prst="ellipse">
                <a:avLst/>
              </a:prstGeom>
              <a:solidFill>
                <a:schemeClr val="accent3">
                  <a:lumMod val="75000"/>
                  <a:alpha val="54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真实</a:t>
                </a:r>
                <a:endParaRPr lang="en-US" altLang="zh-CN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r>
                  <a:rPr lang="zh-CN" altLang="en-US" sz="28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战役</a:t>
                </a:r>
                <a:endParaRPr lang="zh-CN" altLang="en-US" sz="2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6786578" y="4286256"/>
                <a:ext cx="1285884" cy="1285884"/>
              </a:xfrm>
              <a:prstGeom prst="ellipse">
                <a:avLst/>
              </a:prstGeom>
              <a:solidFill>
                <a:schemeClr val="accent5">
                  <a:lumMod val="75000"/>
                  <a:alpha val="54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硬朗的风格</a:t>
                </a:r>
              </a:p>
            </p:txBody>
          </p:sp>
        </p:grpSp>
      </p:grpSp>
      <p:sp>
        <p:nvSpPr>
          <p:cNvPr id="6" name="椭圆 5"/>
          <p:cNvSpPr/>
          <p:nvPr/>
        </p:nvSpPr>
        <p:spPr bwMode="auto">
          <a:xfrm>
            <a:off x="9220565" y="3003086"/>
            <a:ext cx="3260651" cy="5169836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 smtClean="0"/>
              <a:t>Real arm experiences</a:t>
            </a:r>
            <a:endParaRPr kumimoji="0" lang="zh-CN" altLang="en-US" sz="4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21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Examine the product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240" y="2275842"/>
            <a:ext cx="11704320" cy="772146"/>
          </a:xfrm>
        </p:spPr>
        <p:txBody>
          <a:bodyPr/>
          <a:lstStyle/>
          <a:p>
            <a:r>
              <a:rPr lang="en-US" altLang="zh-CN" dirty="0"/>
              <a:t>Product analysis</a:t>
            </a:r>
          </a:p>
        </p:txBody>
      </p:sp>
      <p:cxnSp>
        <p:nvCxnSpPr>
          <p:cNvPr id="5" name="直接连接符 4"/>
          <p:cNvCxnSpPr/>
          <p:nvPr/>
        </p:nvCxnSpPr>
        <p:spPr>
          <a:xfrm rot="5400000">
            <a:off x="-1879053" y="5862427"/>
            <a:ext cx="5078146" cy="2431"/>
          </a:xfrm>
          <a:prstGeom prst="line">
            <a:avLst/>
          </a:prstGeom>
          <a:ln w="254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 bwMode="auto">
          <a:xfrm>
            <a:off x="8592992" y="2275842"/>
            <a:ext cx="4246287" cy="6126874"/>
          </a:xfrm>
          <a:prstGeom prst="roundRect">
            <a:avLst/>
          </a:prstGeom>
          <a:solidFill>
            <a:schemeClr val="tx1">
              <a:lumMod val="75000"/>
              <a:alpha val="39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I </a:t>
            </a:r>
            <a:r>
              <a:rPr lang="en-US" altLang="zh-CN" dirty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don't have their guns, I have no assists </a:t>
            </a:r>
            <a:r>
              <a:rPr lang="en-US" altLang="zh-CN" dirty="0" smtClean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and aid</a:t>
            </a:r>
            <a:r>
              <a:rPr lang="en-US" altLang="zh-CN" dirty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, I only have </a:t>
            </a:r>
            <a:r>
              <a:rPr lang="en-US" altLang="zh-CN" dirty="0" smtClean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a pair of fearless </a:t>
            </a:r>
            <a:r>
              <a:rPr lang="en-US" altLang="zh-CN" dirty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body and mind, the battle is </a:t>
            </a:r>
            <a:r>
              <a:rPr lang="en-US" altLang="zh-CN" dirty="0" smtClean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to witness </a:t>
            </a:r>
            <a:r>
              <a:rPr lang="en-US" altLang="zh-CN" dirty="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</a:rPr>
              <a:t>my strength!</a:t>
            </a:r>
            <a:endParaRPr kumimoji="0" lang="zh-CN" altLang="en-US" sz="4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5094" y="3047987"/>
            <a:ext cx="2030885" cy="522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1100" dirty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Characteristics</a:t>
            </a: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 play: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Game theme: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Game style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Art style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The backside of the product</a:t>
            </a: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:</a:t>
            </a: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6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000" dirty="0" smtClean="0">
                <a:solidFill>
                  <a:schemeClr val="tx1">
                    <a:lumMod val="95000"/>
                  </a:schemeClr>
                </a:solidFill>
                <a:latin typeface="华文细黑" pitchFamily="2" charset="-122"/>
                <a:ea typeface="华文细黑" pitchFamily="2" charset="-122"/>
              </a:rPr>
              <a:t>Sales information:</a:t>
            </a:r>
            <a:endParaRPr lang="zh-CN" altLang="en-US" sz="2844" dirty="0">
              <a:solidFill>
                <a:schemeClr val="tx1">
                  <a:lumMod val="95000"/>
                </a:schemeClr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70" y="3158027"/>
            <a:ext cx="6096000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339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Product position</a:t>
            </a:r>
            <a:endParaRPr lang="zh-CN" altLang="en-US" dirty="0"/>
          </a:p>
        </p:txBody>
      </p:sp>
      <p:sp>
        <p:nvSpPr>
          <p:cNvPr id="4" name="内容占位符 3"/>
          <p:cNvSpPr txBox="1">
            <a:spLocks noGrp="1"/>
          </p:cNvSpPr>
          <p:nvPr>
            <p:ph idx="1"/>
          </p:nvPr>
        </p:nvSpPr>
        <p:spPr>
          <a:xfrm>
            <a:off x="812760" y="1857078"/>
            <a:ext cx="10871276" cy="194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6000" b="1" u="sng" dirty="0" smtClean="0">
                <a:solidFill>
                  <a:srgbClr val="FFC000"/>
                </a:solidFill>
              </a:rPr>
              <a:t>The first powerful war online game in Global</a:t>
            </a:r>
            <a:endParaRPr lang="en-US" altLang="zh-CN" sz="6000" b="1" u="sng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151" y="5871942"/>
            <a:ext cx="12034064" cy="2367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707"/>
              </a:spcAft>
            </a:pPr>
            <a:r>
              <a:rPr lang="en-US" altLang="zh-CN" sz="2800" i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This is a hard battle field, strength makes a here.</a:t>
            </a:r>
          </a:p>
          <a:p>
            <a:pPr>
              <a:spcBef>
                <a:spcPts val="0"/>
              </a:spcBef>
              <a:spcAft>
                <a:spcPts val="1707"/>
              </a:spcAft>
            </a:pPr>
            <a:r>
              <a:rPr lang="en-US" altLang="zh-CN" sz="2800" i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--Iron, strength and power one will win!</a:t>
            </a:r>
          </a:p>
          <a:p>
            <a:pPr>
              <a:spcBef>
                <a:spcPts val="0"/>
              </a:spcBef>
              <a:spcAft>
                <a:spcPts val="853"/>
              </a:spcAft>
            </a:pPr>
            <a:r>
              <a:rPr lang="en-US" altLang="zh-CN" sz="2800" i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This is a field to test a man’s strength</a:t>
            </a:r>
          </a:p>
          <a:p>
            <a:pPr>
              <a:spcBef>
                <a:spcPts val="0"/>
              </a:spcBef>
              <a:spcAft>
                <a:spcPts val="853"/>
              </a:spcAft>
            </a:pPr>
            <a:r>
              <a:rPr lang="en-US" altLang="zh-CN" sz="2800" i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--There will be a lot of opponents, if you are a man you must try!</a:t>
            </a:r>
            <a:endParaRPr lang="en-US" altLang="zh-CN" sz="2800" i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368785" y="3149588"/>
            <a:ext cx="1625611" cy="225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197598" y="3149588"/>
            <a:ext cx="2336816" cy="225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1014832" y="3471354"/>
            <a:ext cx="5182766" cy="2492364"/>
            <a:chOff x="713554" y="2440797"/>
            <a:chExt cx="3001190" cy="1752444"/>
          </a:xfrm>
        </p:grpSpPr>
        <p:sp>
          <p:nvSpPr>
            <p:cNvPr id="10" name="矩形 9"/>
            <p:cNvSpPr/>
            <p:nvPr/>
          </p:nvSpPr>
          <p:spPr>
            <a:xfrm>
              <a:off x="928662" y="2869425"/>
              <a:ext cx="2786082" cy="1323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32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Strong, 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strength and bravery  combine a hero</a:t>
              </a:r>
              <a:endParaRPr lang="zh-CN" altLang="en-US" sz="3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571868" y="2440797"/>
              <a:ext cx="142876" cy="142876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89"/>
            </a:p>
          </p:txBody>
        </p:sp>
        <p:cxnSp>
          <p:nvCxnSpPr>
            <p:cNvPr id="30" name="直接连接符 29"/>
            <p:cNvCxnSpPr/>
            <p:nvPr/>
          </p:nvCxnSpPr>
          <p:spPr>
            <a:xfrm rot="5400000">
              <a:off x="321439" y="3404416"/>
              <a:ext cx="785818" cy="158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8086620" y="3442857"/>
            <a:ext cx="4673633" cy="2715181"/>
            <a:chOff x="4929190" y="2440797"/>
            <a:chExt cx="3286148" cy="1909112"/>
          </a:xfrm>
        </p:grpSpPr>
        <p:sp>
          <p:nvSpPr>
            <p:cNvPr id="9" name="矩形 8"/>
            <p:cNvSpPr/>
            <p:nvPr/>
          </p:nvSpPr>
          <p:spPr>
            <a:xfrm>
              <a:off x="5000628" y="2869425"/>
              <a:ext cx="3214710" cy="1480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3600" dirty="0" smtClean="0">
                  <a:solidFill>
                    <a:schemeClr val="tx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Battle field is the best place to test strength</a:t>
              </a:r>
              <a:endParaRPr lang="zh-CN" altLang="en-US" sz="3600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072066" y="2440797"/>
              <a:ext cx="142876" cy="142876"/>
            </a:xfrm>
            <a:prstGeom prst="ellipse">
              <a:avLst/>
            </a:prstGeom>
            <a:solidFill>
              <a:srgbClr val="66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89"/>
            </a:p>
          </p:txBody>
        </p:sp>
        <p:cxnSp>
          <p:nvCxnSpPr>
            <p:cNvPr id="33" name="直接连接符 32"/>
            <p:cNvCxnSpPr/>
            <p:nvPr/>
          </p:nvCxnSpPr>
          <p:spPr>
            <a:xfrm rot="5400000">
              <a:off x="4537075" y="3404416"/>
              <a:ext cx="785818" cy="158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0160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Our costumers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6178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The most valuable customers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pPr>
              <a:buNone/>
            </a:pPr>
            <a:r>
              <a:rPr lang="zh-CN" altLang="en-US" sz="2276" dirty="0"/>
              <a:t>       </a:t>
            </a:r>
            <a:r>
              <a:rPr lang="en-US" altLang="zh-CN" sz="2276" dirty="0"/>
              <a:t>-  </a:t>
            </a:r>
            <a:r>
              <a:rPr lang="en-US" altLang="zh-CN" sz="2276" dirty="0" smtClean="0"/>
              <a:t>Age: 17-24</a:t>
            </a:r>
            <a:r>
              <a:rPr lang="zh-CN" altLang="en-US" sz="2276" dirty="0" smtClean="0"/>
              <a:t>，</a:t>
            </a:r>
            <a:r>
              <a:rPr lang="en-US" altLang="zh-CN" sz="2276" dirty="0" smtClean="0"/>
              <a:t>slightly younger than the </a:t>
            </a:r>
            <a:r>
              <a:rPr lang="en-US" altLang="zh-CN" sz="2276" dirty="0" smtClean="0"/>
              <a:t>average </a:t>
            </a:r>
            <a:r>
              <a:rPr lang="en-US" altLang="zh-CN" sz="2276" dirty="0"/>
              <a:t>age </a:t>
            </a:r>
            <a:r>
              <a:rPr lang="en-US" altLang="zh-CN" sz="2276" dirty="0" smtClean="0"/>
              <a:t>of online game players</a:t>
            </a:r>
            <a:r>
              <a:rPr lang="zh-CN" altLang="en-US" sz="2276" dirty="0" smtClean="0"/>
              <a:t>；</a:t>
            </a:r>
            <a:endParaRPr lang="en-US" altLang="zh-CN" sz="2276" dirty="0"/>
          </a:p>
          <a:p>
            <a:pPr>
              <a:buNone/>
            </a:pPr>
            <a:r>
              <a:rPr lang="zh-CN" altLang="en-US" sz="2276" dirty="0"/>
              <a:t>       </a:t>
            </a:r>
            <a:r>
              <a:rPr lang="en-US" altLang="zh-CN" sz="2276" dirty="0"/>
              <a:t>-  </a:t>
            </a:r>
            <a:r>
              <a:rPr lang="en-US" altLang="zh-CN" sz="2276" dirty="0" smtClean="0"/>
              <a:t>P</a:t>
            </a:r>
            <a:r>
              <a:rPr lang="en-US" altLang="zh-CN" sz="2276" dirty="0" smtClean="0"/>
              <a:t>riority gender: Male </a:t>
            </a:r>
            <a:endParaRPr lang="en-US" altLang="zh-CN" sz="2276" dirty="0"/>
          </a:p>
          <a:p>
            <a:pPr>
              <a:buNone/>
            </a:pPr>
            <a:r>
              <a:rPr lang="zh-CN" altLang="en-US" sz="2276" dirty="0"/>
              <a:t>       </a:t>
            </a:r>
            <a:r>
              <a:rPr lang="en-US" altLang="zh-CN" sz="2276" dirty="0"/>
              <a:t>- </a:t>
            </a:r>
            <a:r>
              <a:rPr lang="en-US" altLang="zh-CN" sz="2276" dirty="0" smtClean="0"/>
              <a:t>They are already</a:t>
            </a:r>
            <a:r>
              <a:rPr lang="en-US" altLang="zh-CN" sz="2276" dirty="0" smtClean="0"/>
              <a:t> </a:t>
            </a:r>
            <a:r>
              <a:rPr lang="en-US" altLang="zh-CN" sz="2276" dirty="0"/>
              <a:t>online game players, their </a:t>
            </a:r>
            <a:r>
              <a:rPr lang="en-US" altLang="zh-CN" sz="2276" dirty="0" smtClean="0"/>
              <a:t>preference is the online game played mainly with FPS skills</a:t>
            </a:r>
            <a:r>
              <a:rPr lang="zh-CN" altLang="en-US" sz="2276" dirty="0" smtClean="0"/>
              <a:t>；</a:t>
            </a:r>
            <a:endParaRPr lang="en-US" altLang="zh-CN" sz="2276" dirty="0"/>
          </a:p>
          <a:p>
            <a:pPr>
              <a:buNone/>
            </a:pPr>
            <a:r>
              <a:rPr lang="en-US" altLang="zh-CN" sz="2276" dirty="0"/>
              <a:t>       -  </a:t>
            </a:r>
            <a:r>
              <a:rPr lang="en-US" altLang="zh-CN" dirty="0" smtClean="0"/>
              <a:t>They watch movies such as “heroes”, they admire the still-willed hero with courage and spirits.</a:t>
            </a:r>
            <a:endParaRPr lang="zh-CN" altLang="en-US" dirty="0"/>
          </a:p>
        </p:txBody>
      </p:sp>
      <p:pic>
        <p:nvPicPr>
          <p:cNvPr id="11265" name="Picture 1" descr="F:\刀剑\刀剑2\PPT用图\刀剑英雄-CCK\刀剑英雄-CCK\0010dc5469710a0c94473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9198" y="3146263"/>
            <a:ext cx="3657626" cy="2746544"/>
          </a:xfrm>
          <a:prstGeom prst="rect">
            <a:avLst/>
          </a:prstGeom>
          <a:noFill/>
        </p:spPr>
      </p:pic>
      <p:pic>
        <p:nvPicPr>
          <p:cNvPr id="11266" name="Picture 2" descr="F:\刀剑\刀剑2\PPT用图\刀剑英雄-CCK\刀剑英雄-CCK\08061911447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0421" y="3146263"/>
            <a:ext cx="2057415" cy="2743219"/>
          </a:xfrm>
          <a:prstGeom prst="rect">
            <a:avLst/>
          </a:prstGeom>
          <a:noFill/>
        </p:spPr>
      </p:pic>
      <p:pic>
        <p:nvPicPr>
          <p:cNvPr id="11268" name="Picture 4" descr="F:\刀剑\刀剑2\PPT用图\刀剑英雄-CCK\刀剑英雄-CCK\080619114564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789" y="3146263"/>
            <a:ext cx="2057415" cy="2743219"/>
          </a:xfrm>
          <a:prstGeom prst="rect">
            <a:avLst/>
          </a:prstGeom>
          <a:noFill/>
        </p:spPr>
      </p:pic>
      <p:pic>
        <p:nvPicPr>
          <p:cNvPr id="11269" name="Picture 5" descr="F:\刀剑\刀剑2\PPT用图\刀剑英雄-CCK\刀剑英雄-CCK\2008991546203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0764" y="3146264"/>
            <a:ext cx="3612436" cy="2707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7024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Their inner </a:t>
            </a:r>
            <a:r>
              <a:rPr lang="en-US" altLang="zh-CN" dirty="0" smtClean="0"/>
              <a:t>conflicts: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1178550"/>
          </a:xfrm>
        </p:spPr>
        <p:txBody>
          <a:bodyPr/>
          <a:lstStyle/>
          <a:p>
            <a:r>
              <a:rPr lang="en-US" altLang="zh-CN" dirty="0"/>
              <a:t>They desire and reality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>
            <a:off x="1521007" y="3454391"/>
            <a:ext cx="4978435" cy="5080036"/>
          </a:xfrm>
          <a:prstGeom prst="rightArrow">
            <a:avLst>
              <a:gd name="adj1" fmla="val 62050"/>
              <a:gd name="adj2" fmla="val 39806"/>
            </a:avLst>
          </a:prstGeom>
          <a:solidFill>
            <a:srgbClr val="95373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395431" y="3947695"/>
            <a:ext cx="42672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853"/>
              </a:spcBef>
              <a:spcAft>
                <a:spcPts val="853"/>
              </a:spcAft>
            </a:pPr>
            <a:endParaRPr lang="en-US" altLang="zh-CN" sz="2800" dirty="0" smtClean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2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800" dirty="0">
                <a:solidFill>
                  <a:schemeClr val="bg1"/>
                </a:solidFill>
              </a:rPr>
              <a:t>They are full of blood and eager to show their </a:t>
            </a:r>
            <a:r>
              <a:rPr lang="en-US" altLang="zh-CN" sz="2800" dirty="0" smtClean="0">
                <a:solidFill>
                  <a:schemeClr val="bg1"/>
                </a:solidFill>
              </a:rPr>
              <a:t>manliness. Like the fearless </a:t>
            </a:r>
            <a:r>
              <a:rPr lang="en-US" altLang="zh-CN" sz="2800" dirty="0">
                <a:solidFill>
                  <a:schemeClr val="bg1"/>
                </a:solidFill>
              </a:rPr>
              <a:t>hero in the </a:t>
            </a:r>
            <a:r>
              <a:rPr lang="en-US" altLang="zh-CN" sz="2800" dirty="0" smtClean="0">
                <a:solidFill>
                  <a:schemeClr val="bg1"/>
                </a:solidFill>
              </a:rPr>
              <a:t>movie, they try hard </a:t>
            </a:r>
            <a:r>
              <a:rPr lang="en-US" altLang="zh-CN" sz="2800" dirty="0">
                <a:solidFill>
                  <a:schemeClr val="bg1"/>
                </a:solidFill>
              </a:rPr>
              <a:t>to prove </a:t>
            </a:r>
            <a:r>
              <a:rPr lang="en-US" altLang="zh-CN" sz="2800" dirty="0" smtClean="0">
                <a:solidFill>
                  <a:schemeClr val="bg1"/>
                </a:solidFill>
              </a:rPr>
              <a:t>themselves.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 rot="10800000">
            <a:off x="6484599" y="3454390"/>
            <a:ext cx="4978435" cy="5080036"/>
          </a:xfrm>
          <a:prstGeom prst="rightArrow">
            <a:avLst>
              <a:gd name="adj1" fmla="val 62050"/>
              <a:gd name="adj2" fmla="val 39169"/>
            </a:avLst>
          </a:prstGeom>
          <a:solidFill>
            <a:srgbClr val="77933C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89" dirty="0"/>
          </a:p>
        </p:txBody>
      </p:sp>
      <p:sp>
        <p:nvSpPr>
          <p:cNvPr id="8" name="TextBox 7"/>
          <p:cNvSpPr txBox="1"/>
          <p:nvPr/>
        </p:nvSpPr>
        <p:spPr>
          <a:xfrm>
            <a:off x="7195804" y="4516750"/>
            <a:ext cx="42672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853"/>
              </a:spcBef>
              <a:spcAft>
                <a:spcPts val="853"/>
              </a:spcAft>
            </a:pPr>
            <a:r>
              <a:rPr lang="en-US" altLang="zh-CN" sz="2800" dirty="0" smtClean="0">
                <a:solidFill>
                  <a:schemeClr val="bg1"/>
                </a:solidFill>
              </a:rPr>
              <a:t>But </a:t>
            </a:r>
            <a:r>
              <a:rPr lang="en-US" altLang="zh-CN" sz="2800" dirty="0">
                <a:solidFill>
                  <a:schemeClr val="bg1"/>
                </a:solidFill>
              </a:rPr>
              <a:t>in reality </a:t>
            </a:r>
            <a:r>
              <a:rPr lang="en-US" altLang="zh-CN" sz="2800" dirty="0" smtClean="0">
                <a:solidFill>
                  <a:schemeClr val="bg1"/>
                </a:solidFill>
              </a:rPr>
              <a:t>they had </a:t>
            </a:r>
            <a:r>
              <a:rPr lang="en-US" altLang="zh-CN" sz="2800" dirty="0">
                <a:solidFill>
                  <a:schemeClr val="bg1"/>
                </a:solidFill>
              </a:rPr>
              <a:t>to be </a:t>
            </a:r>
            <a:r>
              <a:rPr lang="en-US" altLang="zh-CN" sz="2800" dirty="0" smtClean="0">
                <a:solidFill>
                  <a:schemeClr val="bg1"/>
                </a:solidFill>
              </a:rPr>
              <a:t>surrounded by parents</a:t>
            </a:r>
            <a:r>
              <a:rPr lang="en-US" altLang="zh-CN" sz="2800" dirty="0">
                <a:solidFill>
                  <a:schemeClr val="bg1"/>
                </a:solidFill>
              </a:rPr>
              <a:t>, morality and ordinary social life, </a:t>
            </a:r>
            <a:r>
              <a:rPr lang="en-US" altLang="zh-CN" sz="2800" dirty="0" smtClean="0">
                <a:solidFill>
                  <a:schemeClr val="bg1"/>
                </a:solidFill>
              </a:rPr>
              <a:t>they don’t </a:t>
            </a:r>
            <a:r>
              <a:rPr lang="en-US" altLang="zh-CN" sz="2800" dirty="0">
                <a:solidFill>
                  <a:schemeClr val="bg1"/>
                </a:solidFill>
              </a:rPr>
              <a:t>have 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time </a:t>
            </a:r>
            <a:r>
              <a:rPr lang="en-US" altLang="zh-CN" sz="2800" dirty="0" smtClean="0">
                <a:solidFill>
                  <a:schemeClr val="bg1"/>
                </a:solidFill>
              </a:rPr>
              <a:t>and courage to prove themselves.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0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Their inner conflicts: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0240" y="5884940"/>
            <a:ext cx="11704320" cy="193041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altLang="zh-CN" dirty="0" smtClean="0"/>
              <a:t>Our costumers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have courage and achievement muscle in their body</a:t>
            </a:r>
            <a:endParaRPr lang="en-US" altLang="zh-CN" b="1" dirty="0" smtClean="0"/>
          </a:p>
          <a:p>
            <a:pPr algn="ctr">
              <a:buNone/>
            </a:pPr>
            <a:r>
              <a:rPr lang="en-US" altLang="zh-CN" dirty="0" smtClean="0"/>
              <a:t>They are eager to be </a:t>
            </a:r>
            <a:r>
              <a:rPr lang="en-US" altLang="zh-CN" dirty="0" err="1" smtClean="0"/>
              <a:t>couraged</a:t>
            </a:r>
            <a:r>
              <a:rPr lang="zh-CN" altLang="en-US" dirty="0" smtClean="0"/>
              <a:t>：</a:t>
            </a:r>
            <a:r>
              <a:rPr lang="en-US" altLang="zh-CN" sz="3413" b="1" dirty="0" smtClean="0">
                <a:solidFill>
                  <a:srgbClr val="669900"/>
                </a:solidFill>
              </a:rPr>
              <a:t>This man is strong, brave and fearless!</a:t>
            </a:r>
            <a:endParaRPr lang="en-US" altLang="zh-CN" sz="3413" b="1" dirty="0">
              <a:solidFill>
                <a:srgbClr val="669900"/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1152" y="2980633"/>
            <a:ext cx="12169690" cy="1669059"/>
          </a:xfrm>
          <a:prstGeom prst="rect">
            <a:avLst/>
          </a:prstGeom>
        </p:spPr>
        <p:txBody>
          <a:bodyPr vert="horz" lIns="130048" tIns="65024" rIns="130048" bIns="65024" rtlCol="0">
            <a:noAutofit/>
          </a:bodyPr>
          <a:lstStyle/>
          <a:p>
            <a:pPr marL="487672" indent="-487672" defTabSz="1300460" fontAlgn="auto">
              <a:lnSpc>
                <a:spcPct val="150000"/>
              </a:lnSpc>
              <a:spcBef>
                <a:spcPts val="853"/>
              </a:spcBef>
              <a:spcAft>
                <a:spcPts val="0"/>
              </a:spcAft>
              <a:defRPr/>
            </a:pPr>
            <a:r>
              <a:rPr lang="en-US" altLang="zh-CN" sz="455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Show the strengths </a:t>
            </a:r>
            <a:r>
              <a:rPr lang="en-US" altLang="zh-CN" sz="455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VS can’t show  </a:t>
            </a:r>
            <a:endParaRPr lang="zh-CN" altLang="en-US" sz="455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095997" y="4673599"/>
            <a:ext cx="812806" cy="60960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89"/>
          </a:p>
        </p:txBody>
      </p:sp>
      <p:cxnSp>
        <p:nvCxnSpPr>
          <p:cNvPr id="7" name="直接连接符 6"/>
          <p:cNvCxnSpPr/>
          <p:nvPr/>
        </p:nvCxnSpPr>
        <p:spPr>
          <a:xfrm>
            <a:off x="8331213" y="7414560"/>
            <a:ext cx="2438417" cy="225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318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33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A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Heiti SC Light"/>
        <a:cs typeface="Heiti SC Light"/>
      </a:majorFont>
      <a:minorFont>
        <a:latin typeface="Helvetica Neue Ligh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  <a:txDef>
      <a:spPr bwMode="auto">
        <a:noFill/>
        <a:ln w="12700">
          <a:noFill/>
          <a:miter lim="800000"/>
          <a:headEnd/>
          <a:tailEnd/>
        </a:ln>
        <a:effectLst/>
      </a:spPr>
      <a:bodyPr vert="horz" wrap="square" lIns="50800" tIns="36000" rIns="50800" bIns="36000" numCol="1" anchor="ctr" anchorCtr="0" compatLnSpc="1">
        <a:prstTxWarp prst="textNoShape">
          <a:avLst/>
        </a:prstTxWarp>
      </a:bodyPr>
      <a:lstStyle>
        <a:defPPr marL="863600" indent="-406400" algn="l">
          <a:lnSpc>
            <a:spcPct val="130000"/>
          </a:lnSpc>
          <a:spcBef>
            <a:spcPts val="2400"/>
          </a:spcBef>
          <a:buSzPct val="46000"/>
          <a:buFontTx/>
          <a:buChar char="•"/>
          <a:defRPr sz="2500" b="1" kern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  <a:cs typeface="+mn-cs"/>
            <a:sym typeface="Helvetica Neue Light" charset="0"/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35518</TotalTime>
  <Pages>0</Pages>
  <Words>700</Words>
  <Characters>0</Characters>
  <Application>Microsoft Office PowerPoint</Application>
  <PresentationFormat>Custom</PresentationFormat>
  <Lines>0</Lines>
  <Paragraphs>95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Title &amp; Bullets</vt:lpstr>
      <vt:lpstr>PowerPoint Presentation</vt:lpstr>
      <vt:lpstr>PowerPoint Presentation</vt:lpstr>
      <vt:lpstr>PowerPoint Presentation</vt:lpstr>
      <vt:lpstr>Examine the product</vt:lpstr>
      <vt:lpstr>Examine the product</vt:lpstr>
      <vt:lpstr>Product position</vt:lpstr>
      <vt:lpstr>Our costumers？</vt:lpstr>
      <vt:lpstr>Their inner conflicts:</vt:lpstr>
      <vt:lpstr>Their inner conflicts:</vt:lpstr>
      <vt:lpstr>They love to be approved!</vt:lpstr>
      <vt:lpstr>Product position</vt:lpstr>
      <vt:lpstr>Key words that show the attitude of《Iron Knight》？</vt:lpstr>
      <vt:lpstr>Attitude definiton</vt:lpstr>
      <vt:lpstr>Original picture style </vt:lpstr>
      <vt:lpstr>Game screenhots: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S-game 概念</dc:title>
  <dc:creator>周明</dc:creator>
  <cp:lastModifiedBy>XULIN</cp:lastModifiedBy>
  <cp:revision>2474</cp:revision>
  <dcterms:modified xsi:type="dcterms:W3CDTF">2013-08-26T08:27:10Z</dcterms:modified>
</cp:coreProperties>
</file>